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68" r:id="rId4"/>
    <p:sldId id="269" r:id="rId5"/>
    <p:sldId id="274" r:id="rId6"/>
    <p:sldId id="260" r:id="rId7"/>
    <p:sldId id="261" r:id="rId8"/>
    <p:sldId id="264" r:id="rId9"/>
    <p:sldId id="263" r:id="rId10"/>
    <p:sldId id="275" r:id="rId11"/>
    <p:sldId id="266" r:id="rId12"/>
    <p:sldId id="265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516A4-F859-4580-8749-AFA324A82D68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FB4FC-9097-4061-B3AF-F4CC3DCA0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54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FB4FC-9097-4061-B3AF-F4CC3DCA042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355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FB4FC-9097-4061-B3AF-F4CC3DCA042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202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FB4FC-9097-4061-B3AF-F4CC3DCA042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30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4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71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691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57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96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732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116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99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2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14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86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BA8A8-B536-4829-ABF3-ECAA58996410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850E7-808C-403D-9C95-F5E6D027D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02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2632707" y="764704"/>
            <a:ext cx="3024187" cy="2089150"/>
            <a:chOff x="424464" y="254849"/>
            <a:chExt cx="3024187" cy="2088232"/>
          </a:xfrm>
        </p:grpSpPr>
        <p:pic>
          <p:nvPicPr>
            <p:cNvPr id="3" name="Picture 5" descr="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464" y="254849"/>
              <a:ext cx="3024187" cy="2088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532414" y="727716"/>
              <a:ext cx="2808287" cy="152967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муниципальное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общеобразовательное учреждение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«СРЕДНЯЯ ШКОЛА № 86</a:t>
              </a:r>
            </a:p>
            <a:p>
              <a:pPr algn="ctr">
                <a:defRPr/>
              </a:pPr>
              <a:r>
                <a:rPr lang="ru-RU" sz="1600" b="1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Тракторозаводского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района Волгограда»</a:t>
              </a:r>
            </a:p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02302" y="4083896"/>
            <a:ext cx="8258129" cy="1477328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latin typeface="Bookman Old Style" pitchFamily="18" charset="0"/>
              </a:rPr>
              <a:t>Юридический адрес</a:t>
            </a:r>
            <a:r>
              <a:rPr lang="ru-RU" dirty="0">
                <a:latin typeface="Bookman Old Style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400065,  Волгоград, ул.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им.Салтыкова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-Щедрина, 23а;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 им. Демьяна-Бедного, 12</a:t>
            </a:r>
          </a:p>
          <a:p>
            <a:r>
              <a:rPr lang="ru-RU" b="1" dirty="0">
                <a:latin typeface="Bookman Old Style" pitchFamily="18" charset="0"/>
              </a:rPr>
              <a:t>Адреса осуществления образовательной деятельности</a:t>
            </a:r>
            <a:r>
              <a:rPr lang="ru-RU" dirty="0">
                <a:latin typeface="Bookman Old Style" pitchFamily="18" charset="0"/>
              </a:rPr>
              <a:t>:</a:t>
            </a:r>
          </a:p>
          <a:p>
            <a:r>
              <a:rPr lang="ru-RU" dirty="0">
                <a:latin typeface="Bookman Old Style" pitchFamily="18" charset="0"/>
              </a:rPr>
              <a:t>400065, Волгоград, ул. им.Салтыкова-Щедрина,23а</a:t>
            </a:r>
          </a:p>
          <a:p>
            <a:r>
              <a:rPr lang="ru-RU" dirty="0">
                <a:latin typeface="Bookman Old Style" pitchFamily="18" charset="0"/>
              </a:rPr>
              <a:t>400065, Волгоград, ул. им. Демьяна-Бедного, 12</a:t>
            </a:r>
          </a:p>
        </p:txBody>
      </p:sp>
      <p:sp>
        <p:nvSpPr>
          <p:cNvPr id="14" name="WordArt 6"/>
          <p:cNvSpPr>
            <a:spLocks noChangeArrowheads="1" noChangeShapeType="1" noTextEdit="1"/>
          </p:cNvSpPr>
          <p:nvPr/>
        </p:nvSpPr>
        <p:spPr bwMode="auto">
          <a:xfrm>
            <a:off x="187649" y="3356992"/>
            <a:ext cx="3304231" cy="43465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solidFill>
                  <a:srgbClr val="FF0000"/>
                </a:solidFill>
                <a:latin typeface="Bookman Old Style" panose="02050604050505020204" pitchFamily="18" charset="0"/>
              </a:rPr>
              <a:t>Директор</a:t>
            </a:r>
            <a:r>
              <a:rPr lang="ru-RU" sz="3600" kern="10" dirty="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3600" kern="10" dirty="0">
                <a:solidFill>
                  <a:srgbClr val="FF0000"/>
                </a:solidFill>
                <a:latin typeface="Bookman Old Style" panose="02050604050505020204" pitchFamily="18" charset="0"/>
              </a:rPr>
              <a:t>МОУ СШ № 86</a:t>
            </a:r>
          </a:p>
          <a:p>
            <a:pPr algn="ctr"/>
            <a:r>
              <a:rPr lang="ru-RU" sz="3600" b="1" kern="10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Дьячкова</a:t>
            </a:r>
            <a:r>
              <a:rPr lang="ru-RU" sz="3600" b="1" kern="10" dirty="0">
                <a:solidFill>
                  <a:srgbClr val="FF0000"/>
                </a:solidFill>
                <a:latin typeface="Bookman Old Style" panose="02050604050505020204" pitchFamily="18" charset="0"/>
              </a:rPr>
              <a:t> Елена Петровна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7648" y="6093296"/>
            <a:ext cx="37777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Официальный сайт школы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144800" y="6139462"/>
            <a:ext cx="2870209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https://school86.oshkole.ru/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4996"/>
            <a:ext cx="2092816" cy="3127821"/>
          </a:xfrm>
          <a:prstGeom prst="rect">
            <a:avLst/>
          </a:prstGeom>
        </p:spPr>
      </p:pic>
      <p:sp>
        <p:nvSpPr>
          <p:cNvPr id="7" name="AutoShape 2" descr="C:\Users\pazuhina\Desktop\%D1%88%D0%BA%D0%BE%D0%BB%D0%B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МОУ Средняя школа № 86 Тракторозаводского района Волгограда,  общеобразовательная школа, ул. Салтыкова-Щедрина, 23А, Волгоград — Яндекс  Карт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44" y="1432349"/>
            <a:ext cx="3253561" cy="211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11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61233" y="3429000"/>
            <a:ext cx="6700392" cy="8309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dirty="0"/>
              <a:t>В 2026/2027 учебном году планируется открыть </a:t>
            </a:r>
          </a:p>
          <a:p>
            <a:pPr algn="just"/>
            <a:r>
              <a:rPr lang="ru-RU" sz="2400" b="1" dirty="0"/>
              <a:t>3</a:t>
            </a:r>
            <a:r>
              <a:rPr lang="ru-RU" sz="2400" dirty="0"/>
              <a:t> первых класса (наполняемость 75 учащихся)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712503" y="5942339"/>
            <a:ext cx="24160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man Old Style" pitchFamily="18" charset="0"/>
              </a:rPr>
              <a:t>Педагоги </a:t>
            </a:r>
          </a:p>
          <a:p>
            <a:pPr algn="ctr"/>
            <a:r>
              <a:rPr lang="ru-RU" sz="2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man Old Style" pitchFamily="18" charset="0"/>
              </a:rPr>
              <a:t>первых классов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66" y="5310299"/>
            <a:ext cx="1415618" cy="141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6" descr="https://mykaleidoscope.ru/x/uploads/posts/2022-10/thumbs/1666251981_30-mykaleidoscope-ru-p-veselie-chelovechki-kartinki-dlya-detei-in-34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89" y="5841124"/>
            <a:ext cx="1469759" cy="874996"/>
          </a:xfrm>
          <a:prstGeom prst="rect">
            <a:avLst/>
          </a:prstGeom>
        </p:spPr>
      </p:pic>
      <p:pic>
        <p:nvPicPr>
          <p:cNvPr id="18" name="Picture 8" descr="МОУ Средняя школа № 86 Тракторозаводского района Волгограда,  общеобразовательная школа, ул. Салтыкова-Щедрина, 23А, Волгоград — Яндекс  Карт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275"/>
            <a:ext cx="3857738" cy="251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77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/>
          </p:cNvSpPr>
          <p:nvPr/>
        </p:nvSpPr>
        <p:spPr>
          <a:xfrm>
            <a:off x="250825" y="1989138"/>
            <a:ext cx="7408863" cy="34512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dirty="0"/>
              <a:t>Ранец, сменная обувь</a:t>
            </a:r>
          </a:p>
          <a:p>
            <a:r>
              <a:rPr lang="ru-RU" altLang="ru-RU" sz="2800" dirty="0"/>
              <a:t>Школьная форма</a:t>
            </a:r>
          </a:p>
          <a:p>
            <a:r>
              <a:rPr lang="ru-RU" altLang="ru-RU" sz="2800" dirty="0"/>
              <a:t>Пенал</a:t>
            </a:r>
          </a:p>
          <a:p>
            <a:r>
              <a:rPr lang="ru-RU" altLang="ru-RU" sz="2800" dirty="0"/>
              <a:t>Тетради в узкую линию, по математике</a:t>
            </a:r>
          </a:p>
          <a:p>
            <a:r>
              <a:rPr lang="ru-RU" altLang="ru-RU" sz="2800" dirty="0"/>
              <a:t>Для технологии – картон, ножницы, клей, цветная бумага, пластилин</a:t>
            </a:r>
          </a:p>
          <a:p>
            <a:r>
              <a:rPr lang="ru-RU" altLang="ru-RU" sz="2800" dirty="0"/>
              <a:t>Для ИЗО – альбом, краски, кисти</a:t>
            </a:r>
          </a:p>
          <a:p>
            <a:r>
              <a:rPr lang="ru-RU" altLang="ru-RU" sz="2800" dirty="0"/>
              <a:t>Для физкультуры – спортивная форма, спортивная обувь</a:t>
            </a:r>
          </a:p>
          <a:p>
            <a:endParaRPr lang="ru-RU" altLang="ru-RU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338138"/>
            <a:ext cx="8229600" cy="1252537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положить в портфель первоклассника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567" y="4725144"/>
            <a:ext cx="2274887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210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un9-36.userapi.com/impf/IWBU7GZuF7I9oLdFI7STb3azlZWLT4HFtgCiQA/pFKs4A595dA.jpg?size=1590x400&amp;quality=95&amp;crop=0,48,981,246&amp;sign=c4b925b3dc6243ab5f5e6f35b70b88d3&amp;type=cover_grou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3456770" y="1484784"/>
            <a:ext cx="5256213" cy="34480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dirty="0"/>
              <a:t>Педагог-психолог высшей квалификационной категории.</a:t>
            </a:r>
          </a:p>
          <a:p>
            <a:r>
              <a:rPr lang="ru-RU" altLang="ru-RU" sz="2400" dirty="0"/>
              <a:t>Свою задачу видит в том, чтобы повысить самооценку детей, снизить застенчивость, тревожность, адаптировать детей к условиям жизни в коллективе, раскрыть их творческие способности, развить навыки самопознания и взаимодействия друг с другом, формировать толерантное поведение. </a:t>
            </a:r>
          </a:p>
          <a:p>
            <a:endParaRPr lang="ru-RU" alt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9388" y="548680"/>
            <a:ext cx="8311891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ookman Old Style" pitchFamily="18" charset="0"/>
              </a:rPr>
              <a:t>Социально-психологическая служба</a:t>
            </a:r>
          </a:p>
        </p:txBody>
      </p:sp>
      <p:sp>
        <p:nvSpPr>
          <p:cNvPr id="3" name="AutoShape 5" descr="https://pengajar.co.id/wp-content/uploads/2018/10/sebab-akibat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752" y="5626488"/>
            <a:ext cx="1933593" cy="1072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0" y="1556792"/>
            <a:ext cx="3154461" cy="471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1186885">
            <a:off x="2733267" y="4673233"/>
            <a:ext cx="2483372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2026/2027</a:t>
            </a:r>
          </a:p>
        </p:txBody>
      </p:sp>
    </p:spTree>
    <p:extLst>
      <p:ext uri="{BB962C8B-B14F-4D97-AF65-F5344CB8AC3E}">
        <p14:creationId xmlns:p14="http://schemas.microsoft.com/office/powerpoint/2010/main" val="3764843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941168"/>
            <a:ext cx="3217060" cy="19168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08104" y="1604934"/>
            <a:ext cx="344975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Bookman Old Style" pitchFamily="18" charset="0"/>
              </a:rPr>
              <a:t>-</a:t>
            </a:r>
            <a:r>
              <a:rPr lang="ru-RU" sz="1200" b="1" dirty="0">
                <a:latin typeface="Bookman Old Style" pitchFamily="18" charset="0"/>
              </a:rPr>
              <a:t>приказ Министерства просвещения РФ</a:t>
            </a:r>
            <a:r>
              <a:rPr lang="ru-RU" sz="1200" dirty="0">
                <a:latin typeface="Bookman Old Style" pitchFamily="18" charset="0"/>
              </a:rPr>
              <a:t> от 2 сентября 2020 г. № 458 «Об утверждении Порядка приема на обучение по образовательным программам начального общего, основного общего и среднего общего образования»</a:t>
            </a:r>
          </a:p>
          <a:p>
            <a:pPr algn="just"/>
            <a:r>
              <a:rPr lang="ru-RU" sz="1200" dirty="0">
                <a:latin typeface="Bookman Old Style" pitchFamily="18" charset="0"/>
              </a:rPr>
              <a:t>-</a:t>
            </a:r>
            <a:r>
              <a:rPr lang="ru-RU" sz="1200" b="1" dirty="0">
                <a:latin typeface="Bookman Old Style" pitchFamily="18" charset="0"/>
              </a:rPr>
              <a:t>Положение о порядке приема граждан </a:t>
            </a:r>
            <a:r>
              <a:rPr lang="ru-RU" sz="1200" dirty="0">
                <a:latin typeface="Bookman Old Style" pitchFamily="18" charset="0"/>
              </a:rPr>
              <a:t>в муниципальное общеобразовательное учреждение «Средняя школа № 86 Тракторозаводского района Волгограда»</a:t>
            </a:r>
          </a:p>
          <a:p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88640"/>
            <a:ext cx="7128792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Bookman Old Style" pitchFamily="18" charset="0"/>
              </a:rPr>
              <a:t>Приём заявлений в 1-е классы на 2026/2027 учебный год начинается </a:t>
            </a:r>
            <a:r>
              <a:rPr lang="ru-RU" dirty="0">
                <a:solidFill>
                  <a:srgbClr val="FF0000"/>
                </a:solidFill>
                <a:latin typeface="Bookman Old Style" pitchFamily="18" charset="0"/>
              </a:rPr>
              <a:t>1 апреля 2026 года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027475"/>
            <a:ext cx="5077752" cy="31700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Преимущественное право при  зачислении  в первый класс  МОУ СШ № 86  имеют:</a:t>
            </a:r>
            <a:r>
              <a:rPr lang="ru-RU" sz="1600" dirty="0">
                <a:latin typeface="Bookman Old Style" pitchFamily="18" charset="0"/>
              </a:rPr>
              <a:t> </a:t>
            </a:r>
          </a:p>
          <a:p>
            <a:r>
              <a:rPr lang="ru-RU" sz="1400" dirty="0">
                <a:latin typeface="Bookman Old Style" pitchFamily="18" charset="0"/>
              </a:rPr>
              <a:t>-проживающие в одной семье и имеющие общее место жительство дети, </a:t>
            </a:r>
            <a:r>
              <a:rPr lang="ru-RU" sz="1400" u="sng" dirty="0">
                <a:latin typeface="Bookman Old Style" pitchFamily="18" charset="0"/>
              </a:rPr>
              <a:t>братья и (или) сестры</a:t>
            </a:r>
            <a:r>
              <a:rPr lang="ru-RU" sz="1400" dirty="0">
                <a:latin typeface="Bookman Old Style" pitchFamily="18" charset="0"/>
              </a:rPr>
              <a:t> которых обучаются в МОУ СШ № 86; </a:t>
            </a:r>
          </a:p>
          <a:p>
            <a:r>
              <a:rPr lang="ru-RU" sz="1400" dirty="0">
                <a:latin typeface="Bookman Old Style" pitchFamily="18" charset="0"/>
              </a:rPr>
              <a:t>-дети сотрудника </a:t>
            </a:r>
            <a:r>
              <a:rPr lang="ru-RU" sz="1400" u="sng" dirty="0">
                <a:latin typeface="Bookman Old Style" pitchFamily="18" charset="0"/>
              </a:rPr>
              <a:t>полиции</a:t>
            </a:r>
            <a:r>
              <a:rPr lang="ru-RU" sz="1400" dirty="0">
                <a:latin typeface="Bookman Old Style" pitchFamily="18" charset="0"/>
              </a:rPr>
              <a:t>;</a:t>
            </a:r>
          </a:p>
          <a:p>
            <a:r>
              <a:rPr lang="ru-RU" sz="1400" dirty="0">
                <a:latin typeface="Bookman Old Style" pitchFamily="18" charset="0"/>
              </a:rPr>
              <a:t>-дети сотрудников, проходящих службу в учреждениях и органах </a:t>
            </a:r>
            <a:r>
              <a:rPr lang="ru-RU" sz="1400" u="sng" dirty="0">
                <a:latin typeface="Bookman Old Style" pitchFamily="18" charset="0"/>
              </a:rPr>
              <a:t>уголовно-исполнительной системы</a:t>
            </a:r>
            <a:r>
              <a:rPr lang="ru-RU" sz="1400" dirty="0">
                <a:latin typeface="Bookman Old Style" pitchFamily="18" charset="0"/>
              </a:rPr>
              <a:t>, федеральной противопожарной службе Государственной </a:t>
            </a:r>
            <a:r>
              <a:rPr lang="ru-RU" sz="1400" u="sng" dirty="0">
                <a:latin typeface="Bookman Old Style" pitchFamily="18" charset="0"/>
              </a:rPr>
              <a:t>противопожарной службы</a:t>
            </a:r>
            <a:r>
              <a:rPr lang="ru-RU" sz="1400" dirty="0">
                <a:latin typeface="Bookman Old Style" pitchFamily="18" charset="0"/>
              </a:rPr>
              <a:t>, органах по </a:t>
            </a:r>
            <a:r>
              <a:rPr lang="ru-RU" sz="1400" u="sng" dirty="0">
                <a:latin typeface="Bookman Old Style" pitchFamily="18" charset="0"/>
              </a:rPr>
              <a:t>контролю за оборотом наркотических средств</a:t>
            </a:r>
            <a:r>
              <a:rPr lang="ru-RU" sz="1400" dirty="0">
                <a:latin typeface="Bookman Old Style" pitchFamily="18" charset="0"/>
              </a:rPr>
              <a:t> и психотропных веществ и </a:t>
            </a:r>
            <a:r>
              <a:rPr lang="ru-RU" sz="1400" u="sng" dirty="0">
                <a:latin typeface="Bookman Old Style" pitchFamily="18" charset="0"/>
              </a:rPr>
              <a:t>таможенных органах</a:t>
            </a:r>
            <a:r>
              <a:rPr lang="ru-RU" sz="1400" dirty="0">
                <a:latin typeface="Bookman Old Style" pitchFamily="18" charset="0"/>
              </a:rPr>
              <a:t> Российской Федерации;</a:t>
            </a:r>
          </a:p>
          <a:p>
            <a:r>
              <a:rPr lang="ru-RU" sz="1400" dirty="0">
                <a:latin typeface="Bookman Old Style" pitchFamily="18" charset="0"/>
              </a:rPr>
              <a:t>-дети </a:t>
            </a:r>
            <a:r>
              <a:rPr lang="ru-RU" sz="1400" u="sng" dirty="0">
                <a:latin typeface="Bookman Old Style" pitchFamily="18" charset="0"/>
              </a:rPr>
              <a:t>военнослужащих </a:t>
            </a:r>
            <a:r>
              <a:rPr lang="ru-RU" sz="1400" dirty="0">
                <a:latin typeface="Bookman Old Style" pitchFamily="18" charset="0"/>
              </a:rPr>
              <a:t>и другие категории граждан.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4490483"/>
            <a:ext cx="60932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Подробная информация размещена </a:t>
            </a:r>
          </a:p>
          <a:p>
            <a:pPr algn="ctr"/>
            <a:r>
              <a:rPr lang="ru-RU" sz="2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 официальном сайте школы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83283" y="5652483"/>
            <a:ext cx="2870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https://school86.oshkole.ru/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531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1454" y="137571"/>
            <a:ext cx="765466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Условия  и  порядок приёма граждан </a:t>
            </a:r>
          </a:p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в 1 класс МОУ СШ № 86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302431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ookman Old Style" pitchFamily="18" charset="0"/>
              </a:rPr>
              <a:t>В первый класс  принимаются дети, достигшие на начало учебного года (на 1 сентября) возраста </a:t>
            </a:r>
            <a:r>
              <a:rPr lang="ru-RU" sz="2400" b="1" dirty="0">
                <a:latin typeface="Bookman Old Style" pitchFamily="18" charset="0"/>
              </a:rPr>
              <a:t>не менее 6 лет 6 месяцев</a:t>
            </a:r>
            <a:r>
              <a:rPr lang="ru-RU" sz="2400" dirty="0">
                <a:latin typeface="Bookman Old Style" pitchFamily="18" charset="0"/>
              </a:rPr>
              <a:t> при отсутствии противопоказаний по здоровью, но </a:t>
            </a:r>
            <a:r>
              <a:rPr lang="ru-RU" sz="2400" b="1" dirty="0">
                <a:latin typeface="Bookman Old Style" pitchFamily="18" charset="0"/>
              </a:rPr>
              <a:t>не позже </a:t>
            </a:r>
            <a:r>
              <a:rPr lang="ru-RU" sz="2400" dirty="0">
                <a:latin typeface="Bookman Old Style" pitchFamily="18" charset="0"/>
              </a:rPr>
              <a:t>достижения детьми возраста </a:t>
            </a:r>
            <a:r>
              <a:rPr lang="ru-RU" sz="2400" b="1" dirty="0">
                <a:latin typeface="Bookman Old Style" pitchFamily="18" charset="0"/>
              </a:rPr>
              <a:t>8 лет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768" y="3810784"/>
            <a:ext cx="2657073" cy="2657073"/>
          </a:xfrm>
          <a:prstGeom prst="rect">
            <a:avLst/>
          </a:prstGeom>
        </p:spPr>
      </p:pic>
      <p:sp>
        <p:nvSpPr>
          <p:cNvPr id="10" name="Стрелка вниз 9"/>
          <p:cNvSpPr/>
          <p:nvPr/>
        </p:nvSpPr>
        <p:spPr>
          <a:xfrm>
            <a:off x="4860032" y="3322723"/>
            <a:ext cx="1080120" cy="754349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221088"/>
            <a:ext cx="5423075" cy="224676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latin typeface="Bookman Old Style" pitchFamily="18" charset="0"/>
              </a:rPr>
              <a:t>Приём в первый класс детей более раннего или более позднего возраста осуществляется с разрешения </a:t>
            </a:r>
            <a:r>
              <a:rPr lang="ru-RU" sz="2000" dirty="0" err="1">
                <a:latin typeface="Bookman Old Style" pitchFamily="18" charset="0"/>
              </a:rPr>
              <a:t>Тракторозаводского</a:t>
            </a:r>
            <a:r>
              <a:rPr lang="ru-RU" sz="2000" dirty="0">
                <a:latin typeface="Bookman Old Style" pitchFamily="18" charset="0"/>
              </a:rPr>
              <a:t> территориального управления департамента по образованию администрации Волгограда</a:t>
            </a:r>
          </a:p>
        </p:txBody>
      </p:sp>
    </p:spTree>
    <p:extLst>
      <p:ext uri="{BB962C8B-B14F-4D97-AF65-F5344CB8AC3E}">
        <p14:creationId xmlns:p14="http://schemas.microsoft.com/office/powerpoint/2010/main" val="2074045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88640"/>
            <a:ext cx="72008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Bookman Old Style" pitchFamily="18" charset="0"/>
              </a:rPr>
              <a:t>Заявление о приеме на обучение и документы для приема на обучение подаются одним из следующих способов: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17" y="5877272"/>
            <a:ext cx="866763" cy="86676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1484784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приеме ребенка в школу может быть подано родителями (законными представителями) одним из двух вариантов: </a:t>
            </a:r>
          </a:p>
          <a:p>
            <a:pPr algn="just"/>
            <a:endParaRPr lang="ru-RU" sz="20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1.Самостоятельная регистрация заявления через информационную систему  «Е-услуги. Образование» 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подачи заявления и в течение семи рабочих дней,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со дня подачи электронного заявления, родители (законные представители) обязаны предоставить в школу оригиналы документов и их копии, необходимых для зачисления ребенка в первый класс, согласно графику приема документов.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истечении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 рабочих дней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заявления родителей (законных представителей) ребенка, которые не предоставили оригиналы документов, будут отклонены.</a:t>
            </a:r>
            <a:endParaRPr lang="ru-RU" sz="20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Посредством очного приема заявителя в школе, где член приемной комиссии регистрирует заявление через информационную систему </a:t>
            </a:r>
          </a:p>
          <a:p>
            <a:pPr algn="just"/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«Е-услуги. Образование».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3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708920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-копия документа, </a:t>
            </a:r>
            <a:r>
              <a:rPr lang="ru-RU" sz="2000" b="1" dirty="0">
                <a:solidFill>
                  <a:srgbClr val="FF0000"/>
                </a:solidFill>
              </a:rPr>
              <a:t>удостоверяющего личность родителя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/>
              <a:t>(законного представителя) ребенка;</a:t>
            </a:r>
          </a:p>
          <a:p>
            <a:r>
              <a:rPr lang="ru-RU" sz="2000" dirty="0"/>
              <a:t>-копия </a:t>
            </a:r>
            <a:r>
              <a:rPr lang="ru-RU" sz="2000" b="1" dirty="0">
                <a:solidFill>
                  <a:srgbClr val="FF0000"/>
                </a:solidFill>
              </a:rPr>
              <a:t>свидетельства о рождении ребенка</a:t>
            </a:r>
            <a:r>
              <a:rPr lang="ru-RU" sz="2000" dirty="0"/>
              <a:t>;</a:t>
            </a:r>
          </a:p>
          <a:p>
            <a:r>
              <a:rPr lang="ru-RU" sz="2000" dirty="0"/>
              <a:t>-копия документа, подтверждающего </a:t>
            </a:r>
            <a:r>
              <a:rPr lang="ru-RU" sz="2000" b="1" dirty="0">
                <a:solidFill>
                  <a:srgbClr val="FF0000"/>
                </a:solidFill>
              </a:rPr>
              <a:t>установление опеки или попечительства</a:t>
            </a:r>
            <a:r>
              <a:rPr lang="ru-RU" sz="2000" dirty="0"/>
              <a:t> </a:t>
            </a:r>
            <a:r>
              <a:rPr lang="ru-RU" sz="2000" u="sng" dirty="0"/>
              <a:t>(при необходимости)</a:t>
            </a:r>
            <a:r>
              <a:rPr lang="ru-RU" sz="2000" dirty="0"/>
              <a:t>;</a:t>
            </a:r>
          </a:p>
          <a:p>
            <a:r>
              <a:rPr lang="ru-RU" sz="2000" dirty="0"/>
              <a:t>-копия документа о </a:t>
            </a:r>
            <a:r>
              <a:rPr lang="ru-RU" sz="2000" b="1" dirty="0">
                <a:solidFill>
                  <a:srgbClr val="FF0000"/>
                </a:solidFill>
              </a:rPr>
              <a:t>регистрации ребенка по месту жительства на закрепленной территории</a:t>
            </a:r>
            <a:r>
              <a:rPr lang="ru-RU" sz="2000" dirty="0"/>
              <a:t>;</a:t>
            </a:r>
          </a:p>
          <a:p>
            <a:r>
              <a:rPr lang="ru-RU" sz="2000" dirty="0"/>
              <a:t>-</a:t>
            </a:r>
            <a:r>
              <a:rPr lang="ru-RU" sz="2000" b="1" dirty="0">
                <a:solidFill>
                  <a:srgbClr val="FF0000"/>
                </a:solidFill>
              </a:rPr>
              <a:t>справка с места работы родителей </a:t>
            </a:r>
            <a:r>
              <a:rPr lang="ru-RU" sz="2000" dirty="0"/>
              <a:t>(законных представителей) ребенка (</a:t>
            </a:r>
            <a:r>
              <a:rPr lang="ru-RU" sz="2000" u="sng" dirty="0"/>
              <a:t>при наличии права внеочередного или первоочередного приема на обучение</a:t>
            </a:r>
            <a:r>
              <a:rPr lang="ru-RU" sz="2000" dirty="0"/>
              <a:t>);</a:t>
            </a:r>
          </a:p>
          <a:p>
            <a:r>
              <a:rPr lang="ru-RU" sz="2000" dirty="0"/>
              <a:t>-копию </a:t>
            </a:r>
            <a:r>
              <a:rPr lang="ru-RU" sz="2000" b="1" dirty="0">
                <a:solidFill>
                  <a:srgbClr val="FF0000"/>
                </a:solidFill>
              </a:rPr>
              <a:t>заключения психолого-медико-педагогической комиссии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(</a:t>
            </a:r>
            <a:r>
              <a:rPr lang="ru-RU" sz="2000" u="sng" dirty="0"/>
              <a:t>при наличии</a:t>
            </a:r>
            <a:r>
              <a:rPr lang="ru-RU" sz="20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2716" y="1534569"/>
            <a:ext cx="78886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Для приёма в МОУ СШ № 86 </a:t>
            </a:r>
          </a:p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родители (законные представители) ребенка </a:t>
            </a:r>
          </a:p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представляют следующие документы: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116632"/>
            <a:ext cx="4104456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При посещении МОУ СШ № 86 родители (законные представители) ребенка предъявляют оригиналы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1010540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5936" y="1412776"/>
            <a:ext cx="7110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</a:rPr>
              <a:t>ГРАФИК ПРИЕМА ДОКУМЕНТОВ:</a:t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</a:rPr>
              <a:t>понедельник-пятница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</a:rPr>
              <a:t>с 08.00 до 16.00, приемная.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196944"/>
            <a:ext cx="2246769" cy="22467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11465"/>
            <a:ext cx="223224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71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3305" y="1192209"/>
            <a:ext cx="8352928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latin typeface="Bookman Old Style" pitchFamily="18" charset="0"/>
              </a:rPr>
              <a:t>В какую смену обучаются ученики?</a:t>
            </a:r>
          </a:p>
          <a:p>
            <a:r>
              <a:rPr lang="ru-RU" dirty="0">
                <a:latin typeface="Bookman Old Style" pitchFamily="18" charset="0"/>
              </a:rPr>
              <a:t>В школе № 86 ученики 1-х классов обучаются только в первую смену при пятидневной неделе.</a:t>
            </a:r>
          </a:p>
          <a:p>
            <a:r>
              <a:rPr lang="ru-RU" dirty="0">
                <a:latin typeface="Bookman Old Style" pitchFamily="18" charset="0"/>
              </a:rPr>
              <a:t>Ученики 2-4 классов обучаются во вторую смену.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2970307"/>
            <a:ext cx="7383974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latin typeface="Bookman Old Style" pitchFamily="18" charset="0"/>
              </a:rPr>
              <a:t>Организована ли группа продленного дня?</a:t>
            </a:r>
          </a:p>
          <a:p>
            <a:r>
              <a:rPr lang="ru-RU" dirty="0">
                <a:latin typeface="Bookman Old Style" pitchFamily="18" charset="0"/>
              </a:rPr>
              <a:t>В школы № 86 </a:t>
            </a:r>
            <a:r>
              <a:rPr lang="ru-RU" dirty="0">
                <a:solidFill>
                  <a:schemeClr val="tx1"/>
                </a:solidFill>
                <a:latin typeface="Bookman Old Style" pitchFamily="18" charset="0"/>
              </a:rPr>
              <a:t>предусмотрена</a:t>
            </a:r>
            <a:r>
              <a:rPr lang="ru-RU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dirty="0">
                <a:latin typeface="Bookman Old Style" pitchFamily="18" charset="0"/>
              </a:rPr>
              <a:t>работа группы продленного дня для 1 классов.  Первоклассники посещают бесплатную группу продленного дня.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9343" y="4941168"/>
            <a:ext cx="835292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latin typeface="Bookman Old Style" pitchFamily="18" charset="0"/>
              </a:rPr>
              <a:t>Какого цвета школьная одежда?</a:t>
            </a:r>
          </a:p>
          <a:p>
            <a:r>
              <a:rPr lang="ru-RU" dirty="0">
                <a:latin typeface="Bookman Old Style" pitchFamily="18" charset="0"/>
              </a:rPr>
              <a:t>Ученики школы носят классический стиль одежды. На сайте школы можно ознакомиться с Положением о школьной одежде и внешнем виде учащихся.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6" y="14275"/>
            <a:ext cx="3816424" cy="93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096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70" y="260648"/>
            <a:ext cx="8352928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latin typeface="Bookman Old Style" pitchFamily="18" charset="0"/>
              </a:rPr>
              <a:t>Как организовано питание младших школьников?</a:t>
            </a:r>
          </a:p>
          <a:p>
            <a:r>
              <a:rPr lang="ru-RU" dirty="0">
                <a:latin typeface="Bookman Old Style" pitchFamily="18" charset="0"/>
              </a:rPr>
              <a:t>С 01.09.2020 года все ученики начальных классов обеспечиваются бесплатным горячим питанием. Учащиеся  первой смены питаются горячими завтраками. А учащиеся второй смены – горячими обедами. </a:t>
            </a:r>
          </a:p>
          <a:p>
            <a:r>
              <a:rPr lang="ru-RU" dirty="0">
                <a:latin typeface="Bookman Old Style" pitchFamily="18" charset="0"/>
              </a:rPr>
              <a:t>В здании школы № 86  функционирует столовая.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660" y="2609599"/>
            <a:ext cx="6768752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latin typeface="Bookman Old Style" pitchFamily="18" charset="0"/>
              </a:rPr>
              <a:t>Могут ли родители выбирать педагога для своего ребенка при поступлении в школу?</a:t>
            </a:r>
          </a:p>
          <a:p>
            <a:r>
              <a:rPr lang="ru-RU" dirty="0">
                <a:latin typeface="Bookman Old Style" pitchFamily="18" charset="0"/>
              </a:rPr>
              <a:t>Родители (законные представители) ребенка могут только выразить желание обучаться у конкретного педагога.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4797152"/>
            <a:ext cx="835292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latin typeface="Bookman Old Style" pitchFamily="18" charset="0"/>
              </a:rPr>
              <a:t>Как обеспечиваются школьники учебниками и учебными пособиями в школе?</a:t>
            </a:r>
          </a:p>
          <a:p>
            <a:r>
              <a:rPr lang="ru-RU" dirty="0">
                <a:latin typeface="Bookman Old Style" pitchFamily="18" charset="0"/>
              </a:rPr>
              <a:t>Все учебники с 1 по 11 класс предоставляются бесплатно школьной библиотекой.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t="13168" r="261" b="28489"/>
          <a:stretch/>
        </p:blipFill>
        <p:spPr bwMode="auto">
          <a:xfrm>
            <a:off x="7001412" y="2924944"/>
            <a:ext cx="2119571" cy="1669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980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748" y="2257413"/>
            <a:ext cx="2724767" cy="244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4474" y="4932391"/>
            <a:ext cx="5688632" cy="830997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Bookman Old Style" pitchFamily="18" charset="0"/>
              </a:rPr>
              <a:t>+7 (8442) 71-48-22  /Приемная /</a:t>
            </a:r>
          </a:p>
          <a:p>
            <a:r>
              <a:rPr lang="ru-RU" sz="2400" dirty="0">
                <a:latin typeface="Bookman Old Style" pitchFamily="18" charset="0"/>
              </a:rPr>
              <a:t>+7 (8442</a:t>
            </a:r>
            <a:r>
              <a:rPr lang="ru-RU" sz="2400">
                <a:latin typeface="Bookman Old Style" pitchFamily="18" charset="0"/>
              </a:rPr>
              <a:t>) 71-42-88  </a:t>
            </a:r>
            <a:r>
              <a:rPr lang="ru-RU" sz="2400" dirty="0">
                <a:latin typeface="Bookman Old Style" pitchFamily="18" charset="0"/>
              </a:rPr>
              <a:t>/Методисты/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044575"/>
            <a:ext cx="37777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Официальный сайт школы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05336" y="0"/>
            <a:ext cx="27606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Контакты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6" name="Группа 2"/>
          <p:cNvGrpSpPr>
            <a:grpSpLocks/>
          </p:cNvGrpSpPr>
          <p:nvPr/>
        </p:nvGrpSpPr>
        <p:grpSpPr bwMode="auto">
          <a:xfrm>
            <a:off x="6119813" y="0"/>
            <a:ext cx="3024187" cy="2089150"/>
            <a:chOff x="424464" y="254849"/>
            <a:chExt cx="3024187" cy="2088232"/>
          </a:xfrm>
        </p:grpSpPr>
        <p:pic>
          <p:nvPicPr>
            <p:cNvPr id="7" name="Picture 5" descr="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464" y="254849"/>
              <a:ext cx="3024187" cy="2088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532414" y="727716"/>
              <a:ext cx="2808287" cy="152967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муниципальное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общеобразовательное учреждение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«СРЕДНЯЯ ШКОЛА № 86</a:t>
              </a:r>
            </a:p>
            <a:p>
              <a:pPr algn="ctr">
                <a:defRPr/>
              </a:pPr>
              <a:r>
                <a:rPr lang="ru-RU" sz="1600" b="1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Тракторозаводского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района Волгограда»</a:t>
              </a:r>
            </a:p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733165" y="5967560"/>
            <a:ext cx="4254691" cy="52322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>
                <a:latin typeface="Bookman Old Style" pitchFamily="18" charset="0"/>
              </a:rPr>
              <a:t>schoo</a:t>
            </a:r>
            <a:r>
              <a:rPr lang="ru-RU" sz="2800" dirty="0">
                <a:latin typeface="Bookman Old Style" pitchFamily="18" charset="0"/>
              </a:rPr>
              <a:t>86</a:t>
            </a:r>
            <a:r>
              <a:rPr lang="en-US" sz="2800" dirty="0">
                <a:latin typeface="Bookman Old Style" pitchFamily="18" charset="0"/>
              </a:rPr>
              <a:t>@volgadmin.ru</a:t>
            </a: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281" y="1607023"/>
            <a:ext cx="353975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>
                <a:latin typeface="Bookman Old Style" pitchFamily="18" charset="0"/>
              </a:rPr>
              <a:t>https://school86.oshkole.ru/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61909" y="2483179"/>
            <a:ext cx="30790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Группа МОУ СШ № 86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36096" y="3172663"/>
            <a:ext cx="3749892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>
                <a:latin typeface="Bookman Old Style" pitchFamily="18" charset="0"/>
              </a:rPr>
              <a:t>https://vk.com/public215723859</a:t>
            </a:r>
            <a:endParaRPr lang="ru-RU" sz="16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1880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941</Words>
  <Application>Microsoft Office PowerPoint</Application>
  <PresentationFormat>Экран (4:3)</PresentationFormat>
  <Paragraphs>92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ermolaeva</dc:creator>
  <cp:lastModifiedBy>Оксана Долгополова</cp:lastModifiedBy>
  <cp:revision>85</cp:revision>
  <dcterms:created xsi:type="dcterms:W3CDTF">2021-02-04T11:42:20Z</dcterms:created>
  <dcterms:modified xsi:type="dcterms:W3CDTF">2026-01-14T08:03:02Z</dcterms:modified>
</cp:coreProperties>
</file>